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2" r:id="rId2"/>
    <p:sldId id="294" r:id="rId3"/>
    <p:sldId id="296" r:id="rId4"/>
    <p:sldId id="297" r:id="rId5"/>
    <p:sldId id="295" r:id="rId6"/>
    <p:sldId id="299" r:id="rId7"/>
    <p:sldId id="298" r:id="rId8"/>
    <p:sldId id="305" r:id="rId9"/>
    <p:sldId id="306" r:id="rId10"/>
    <p:sldId id="302" r:id="rId11"/>
    <p:sldId id="300" r:id="rId12"/>
    <p:sldId id="304" r:id="rId13"/>
    <p:sldId id="284" r:id="rId14"/>
    <p:sldId id="307" r:id="rId15"/>
    <p:sldId id="321" r:id="rId16"/>
    <p:sldId id="286" r:id="rId17"/>
    <p:sldId id="287" r:id="rId18"/>
    <p:sldId id="318" r:id="rId19"/>
    <p:sldId id="319" r:id="rId20"/>
    <p:sldId id="288" r:id="rId21"/>
    <p:sldId id="291" r:id="rId22"/>
    <p:sldId id="289" r:id="rId23"/>
    <p:sldId id="313" r:id="rId24"/>
    <p:sldId id="309" r:id="rId25"/>
    <p:sldId id="293" r:id="rId26"/>
    <p:sldId id="292" r:id="rId27"/>
    <p:sldId id="290" r:id="rId28"/>
    <p:sldId id="320" r:id="rId29"/>
    <p:sldId id="314" r:id="rId30"/>
    <p:sldId id="315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1EFFF"/>
    <a:srgbClr val="CEE5FF"/>
    <a:srgbClr val="A7C8FF"/>
    <a:srgbClr val="E5FBFF"/>
    <a:srgbClr val="D8F6FF"/>
    <a:srgbClr val="CCE8F0"/>
    <a:srgbClr val="FF3300"/>
    <a:srgbClr val="CF0C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aximized">
    <p:restoredLeft sz="15620"/>
    <p:restoredTop sz="89299" autoAdjust="0"/>
  </p:normalViewPr>
  <p:slideViewPr>
    <p:cSldViewPr>
      <p:cViewPr varScale="1">
        <p:scale>
          <a:sx n="117" d="100"/>
          <a:sy n="117" d="100"/>
        </p:scale>
        <p:origin x="-8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151DF2EF-9C42-48E6-A1C0-548DDB8A4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</a:defRPr>
            </a:lvl1pPr>
          </a:lstStyle>
          <a:p>
            <a:pPr>
              <a:defRPr/>
            </a:pPr>
            <a:fld id="{A1540EA3-89A1-48E1-A22D-F7321F71C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B0E67A-A3A2-4A22-8BAC-05A1C8199303}" type="slidenum">
              <a:rPr lang="en-US" smtClean="0">
                <a:latin typeface="Times" pitchFamily="18" charset="0"/>
              </a:rPr>
              <a:pPr/>
              <a:t>1</a:t>
            </a:fld>
            <a:endParaRPr lang="en-US" smtClean="0">
              <a:latin typeface="Times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2000" dirty="0" smtClean="0">
              <a:latin typeface="Calibri" pitchFamily="34" charset="0"/>
              <a:ea typeface="ＭＳ Ｐゴシック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0BC19E-BC4F-460A-8CD9-008A0F18A7C7}" type="slidenum">
              <a:rPr lang="en-US" smtClean="0">
                <a:latin typeface="Times"/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latin typeface="Times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B0E67A-A3A2-4A22-8BAC-05A1C8199303}" type="slidenum">
              <a:rPr lang="en-US" smtClean="0">
                <a:latin typeface="Times" pitchFamily="18" charset="0"/>
              </a:rPr>
              <a:pPr/>
              <a:t>12</a:t>
            </a:fld>
            <a:endParaRPr lang="en-US" smtClean="0">
              <a:latin typeface="Times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540EA3-89A1-48E1-A22D-F7321F71C2F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87F6-E028-4D48-AECB-182F8103F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EB711-5FAC-43C0-81B9-931BB5F06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39E6D-6F00-49DD-9E51-6D427B6B9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6019800"/>
            <a:ext cx="1828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F6B5-6380-4601-B6A7-32D56495EA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BCA96-4ED3-41E8-9A38-1130A18CC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6019800"/>
            <a:ext cx="1828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E86F-8996-4C8C-AA96-153547C04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8AD9-8424-4CD7-8066-588FC4A06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6A31F-94ED-4FA9-8A11-58194FF78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8F24-0B23-4CC5-BBBD-D55F36ABD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E17D-D81E-499B-B678-EE595C026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0A35E-FBE0-4688-BF7B-B78E2EE79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E1E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25400">
            <a:solidFill>
              <a:srgbClr val="CF352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</a:defRPr>
            </a:lvl1pPr>
          </a:lstStyle>
          <a:p>
            <a:pPr>
              <a:defRPr/>
            </a:pPr>
            <a:fld id="{A880EEAE-FF6A-41BC-8E6E-1FA3057B7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7" r:id="rId2"/>
    <p:sldLayoutId id="2147483699" r:id="rId3"/>
    <p:sldLayoutId id="2147483708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5pPr>
      <a:lvl6pPr marL="4572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6pPr>
      <a:lvl7pPr marL="9144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7pPr>
      <a:lvl8pPr marL="13716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8pPr>
      <a:lvl9pPr marL="18288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CF352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19800"/>
            <a:ext cx="1828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9933"/>
                </a:solidFill>
              </a:rPr>
              <a:t/>
            </a:r>
            <a:br>
              <a:rPr lang="en-US" smtClean="0">
                <a:solidFill>
                  <a:srgbClr val="FF9933"/>
                </a:solidFill>
              </a:rPr>
            </a:br>
            <a:endParaRPr lang="en-US" sz="32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rgbClr val="CF352D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Type 2 Translational Research Funding Programs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External Community Review Committee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Introduction for New Members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rgbClr val="CF352D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Maureen </a:t>
            </a:r>
            <a:r>
              <a:rPr lang="en-US" sz="1600" dirty="0" smtClean="0"/>
              <a:t>A Smith, MD MPH PhD</a:t>
            </a:r>
            <a:endParaRPr lang="en-US" sz="1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Associate Director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UW Institute for Clinical and Translational Research (ICTR)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Community-Academic Partnerships Core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</a:rPr>
              <a:t>UW ICTR Partnerships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</a:rPr>
              <a:t>Formal Partnerships</a:t>
            </a:r>
          </a:p>
          <a:p>
            <a:pPr lvl="1"/>
            <a:r>
              <a:rPr lang="en-US" sz="2800" smtClean="0">
                <a:ea typeface="ＭＳ Ｐゴシック"/>
              </a:rPr>
              <a:t>School of Medicine and Public Health</a:t>
            </a:r>
          </a:p>
          <a:p>
            <a:pPr lvl="1"/>
            <a:r>
              <a:rPr lang="en-US" sz="2800" smtClean="0">
                <a:ea typeface="ＭＳ Ｐゴシック"/>
              </a:rPr>
              <a:t>School of Nursing</a:t>
            </a:r>
          </a:p>
          <a:p>
            <a:pPr lvl="1"/>
            <a:r>
              <a:rPr lang="en-US" sz="2800" smtClean="0">
                <a:ea typeface="ＭＳ Ｐゴシック"/>
              </a:rPr>
              <a:t>School of Pharmacy</a:t>
            </a:r>
          </a:p>
          <a:p>
            <a:pPr lvl="1"/>
            <a:r>
              <a:rPr lang="en-US" sz="2800" smtClean="0">
                <a:ea typeface="ＭＳ Ｐゴシック"/>
              </a:rPr>
              <a:t>School of Veterinary Medicine</a:t>
            </a:r>
          </a:p>
          <a:p>
            <a:pPr lvl="1"/>
            <a:r>
              <a:rPr lang="en-US" sz="2800" smtClean="0">
                <a:ea typeface="ＭＳ Ｐゴシック"/>
              </a:rPr>
              <a:t>College of Engineering</a:t>
            </a:r>
          </a:p>
          <a:p>
            <a:pPr lvl="1"/>
            <a:r>
              <a:rPr lang="en-US" sz="2800" smtClean="0">
                <a:ea typeface="ＭＳ Ｐゴシック"/>
              </a:rPr>
              <a:t>Marshfield Clinic</a:t>
            </a:r>
          </a:p>
          <a:p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ICTR-Community Academic Partnerships Program (ICTR-CAP)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600200"/>
            <a:ext cx="3962400" cy="5029200"/>
          </a:xfrm>
        </p:spPr>
        <p:txBody>
          <a:bodyPr/>
          <a:lstStyle/>
          <a:p>
            <a:pPr lvl="1">
              <a:buNone/>
            </a:pPr>
            <a:r>
              <a:rPr lang="en-US" dirty="0" smtClean="0"/>
              <a:t>   Long-term goal: to support </a:t>
            </a:r>
            <a:r>
              <a:rPr lang="en-US" u="sng" dirty="0" smtClean="0"/>
              <a:t>collaborative</a:t>
            </a:r>
            <a:r>
              <a:rPr lang="en-US" dirty="0" smtClean="0"/>
              <a:t>, </a:t>
            </a:r>
            <a:r>
              <a:rPr lang="en-US" u="sng" dirty="0" smtClean="0"/>
              <a:t>multidisciplinary</a:t>
            </a:r>
            <a:r>
              <a:rPr lang="en-US" dirty="0" smtClean="0"/>
              <a:t> research that solves problems in translating new and existing knowledge into </a:t>
            </a:r>
            <a:r>
              <a:rPr lang="en-US" u="sng" dirty="0" smtClean="0"/>
              <a:t>improvements in clinical </a:t>
            </a:r>
            <a:r>
              <a:rPr lang="en-US" u="sng" dirty="0" smtClean="0"/>
              <a:t>practice, community </a:t>
            </a:r>
            <a:r>
              <a:rPr lang="en-US" u="sng" dirty="0" smtClean="0"/>
              <a:t>health </a:t>
            </a:r>
            <a:r>
              <a:rPr lang="en-US" u="sng" dirty="0" smtClean="0"/>
              <a:t>programs and policy.</a:t>
            </a:r>
            <a:endParaRPr lang="en-US" dirty="0"/>
          </a:p>
        </p:txBody>
      </p:sp>
      <p:pic>
        <p:nvPicPr>
          <p:cNvPr id="5" name="Picture 4" descr="2009_CAP_Model_first slide only_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85800" y="1447800"/>
            <a:ext cx="64008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19800"/>
            <a:ext cx="1828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9933"/>
                </a:solidFill>
              </a:rPr>
              <a:t/>
            </a:r>
            <a:br>
              <a:rPr lang="en-US" smtClean="0">
                <a:solidFill>
                  <a:srgbClr val="FF9933"/>
                </a:solidFill>
              </a:rPr>
            </a:br>
            <a:endParaRPr lang="en-US" sz="32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rgbClr val="CF352D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effectLst/>
                <a:latin typeface="Arial" pitchFamily="34" charset="0"/>
                <a:cs typeface="Arial" pitchFamily="34" charset="0"/>
              </a:rPr>
              <a:t>ICTR-CAP Type 2 Translational Research Funding Programs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>
                <a:solidFill>
                  <a:srgbClr val="C00000"/>
                </a:solidFill>
              </a:rPr>
              <a:t>External Community Review Committee Scoring Session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200" dirty="0" smtClean="0">
              <a:solidFill>
                <a:srgbClr val="CF352D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Maureen </a:t>
            </a:r>
            <a:r>
              <a:rPr lang="en-US" sz="1600" dirty="0" smtClean="0"/>
              <a:t>A Smith, MD MPH PhD</a:t>
            </a:r>
            <a:endParaRPr lang="en-US" sz="1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Associate Director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UW Institute for Clinical and Translational Research (ICTR)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200" dirty="0" smtClean="0"/>
              <a:t>Community-Academic Partnerships Core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500" dirty="0" smtClean="0"/>
              <a:t>Discuss and score</a:t>
            </a:r>
            <a:r>
              <a:rPr lang="en-US" sz="2500" dirty="0" smtClean="0"/>
              <a:t> Community </a:t>
            </a:r>
            <a:r>
              <a:rPr lang="en-US" sz="2500" dirty="0" smtClean="0"/>
              <a:t>Collaboration proposals (goal: fund up to 2) 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Discuss and score</a:t>
            </a:r>
            <a:r>
              <a:rPr lang="en-US" sz="2500" dirty="0" smtClean="0"/>
              <a:t> </a:t>
            </a:r>
            <a:r>
              <a:rPr lang="en-US" sz="2500" dirty="0" smtClean="0"/>
              <a:t>P</a:t>
            </a:r>
            <a:r>
              <a:rPr lang="en-US" sz="2500" dirty="0" smtClean="0"/>
              <a:t>ilot </a:t>
            </a:r>
            <a:r>
              <a:rPr lang="en-US" sz="2500" dirty="0" smtClean="0"/>
              <a:t>proposals (goal: fund up to 7)</a:t>
            </a:r>
            <a:endParaRPr lang="en-US" sz="25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T2TR Program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Pilot Program </a:t>
            </a:r>
            <a:r>
              <a:rPr lang="en-US" sz="2000" dirty="0" smtClean="0">
                <a:solidFill>
                  <a:srgbClr val="C00000"/>
                </a:solidFill>
              </a:rPr>
              <a:t>($50,000 for 1 year)</a:t>
            </a:r>
          </a:p>
          <a:p>
            <a:pPr marL="61913" indent="-4763">
              <a:buNone/>
            </a:pPr>
            <a:r>
              <a:rPr lang="en-US" sz="2000" dirty="0" smtClean="0">
                <a:ea typeface="ＭＳ Ｐゴシック"/>
              </a:rPr>
              <a:t>To gather pilot data leading to future larger research projects that discover the best ways to translate new and existing findings into improvements in clinical practice and community health programs</a:t>
            </a:r>
            <a:r>
              <a:rPr lang="en-US" sz="2000" dirty="0" smtClean="0">
                <a:ea typeface="ＭＳ Ｐゴシック"/>
              </a:rPr>
              <a:t>.</a:t>
            </a:r>
          </a:p>
          <a:p>
            <a:pPr marL="61913" indent="-4763">
              <a:buNone/>
            </a:pPr>
            <a:endParaRPr lang="en-US" sz="2000" dirty="0" smtClean="0"/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Community Collaboration Program </a:t>
            </a:r>
            <a:r>
              <a:rPr lang="en-US" sz="2000" dirty="0" smtClean="0">
                <a:solidFill>
                  <a:srgbClr val="C00000"/>
                </a:solidFill>
              </a:rPr>
              <a:t>($200K for 2 years)</a:t>
            </a:r>
          </a:p>
          <a:p>
            <a:pPr marL="61913" indent="-4763">
              <a:buNone/>
            </a:pPr>
            <a:r>
              <a:rPr lang="en-US" sz="2000" dirty="0" smtClean="0">
                <a:ea typeface="ＭＳ Ｐゴシック"/>
              </a:rPr>
              <a:t>To support community-engaged research partnerships that solve problems in translating clinical and health-related scientific knowledge into meaningful changes into clinical practice or community health programs</a:t>
            </a:r>
            <a:r>
              <a:rPr lang="en-US" sz="2000" dirty="0" smtClean="0">
                <a:ea typeface="ＭＳ Ｐゴシック"/>
              </a:rPr>
              <a:t>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 Type 2 Translational Research question will…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572000"/>
          </a:xfrm>
        </p:spPr>
        <p:txBody>
          <a:bodyPr/>
          <a:lstStyle/>
          <a:p>
            <a:pPr marL="400050" indent="-400050">
              <a:buFont typeface="+mj-lt"/>
              <a:buAutoNum type="arabicPeriod"/>
            </a:pPr>
            <a:r>
              <a:rPr lang="en-US" sz="3200" dirty="0" smtClean="0"/>
              <a:t>Examine the gap between knowledge and practice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3200" dirty="0" smtClean="0"/>
              <a:t>Develop, evaluate, disseminate behavioral interventions to improve practice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3200" dirty="0" smtClean="0"/>
              <a:t>Examine impact of policies or policy changes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definition of community</a:t>
            </a:r>
            <a:br>
              <a:rPr lang="en-US" dirty="0" smtClean="0"/>
            </a:br>
            <a:r>
              <a:rPr lang="en-US" sz="1100" dirty="0" smtClean="0"/>
              <a:t> (as defined by NIH for PA-08-077, Community Participation in Research R01) 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03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Community </a:t>
            </a:r>
            <a:r>
              <a:rPr lang="en-US" sz="2400" dirty="0" smtClean="0"/>
              <a:t>refers to target populations that may be defined by: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geography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race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ethnicity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gender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sexual orientation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disability, illness, or other health condition</a:t>
            </a:r>
          </a:p>
          <a:p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876800" y="1600200"/>
            <a:ext cx="36957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to groups that have a common interest or cause, such as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health or service agencies and organizations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health care or public health practitioners or providers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policy makers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or groups with public health concerns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definition of </a:t>
            </a:r>
            <a:br>
              <a:rPr lang="en-US" dirty="0" smtClean="0"/>
            </a:br>
            <a:r>
              <a:rPr lang="en-US" dirty="0" smtClean="0"/>
              <a:t>community organizations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396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Community-based organizations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” refer to organizations that may be involved in the research process as members or representatives of the community.  Possible community partners include, but are not limited to: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191000" y="1600200"/>
            <a:ext cx="4800600" cy="5029200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Tribal governments &amp; colleges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state or local governments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independent living centers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other educational institutions such as junior colleges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advocacy organizations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health delivery organizations (e.g., clinics, hospitals, and networks)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health professional associations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non-governmental organizations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Federally-qualified health centers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smtClean="0"/>
              <a:t>Community engagement criteria</a:t>
            </a:r>
            <a:r>
              <a:rPr lang="en-US" sz="3300" dirty="0" smtClean="0"/>
              <a:t> </a:t>
            </a:r>
            <a:br>
              <a:rPr lang="en-US" sz="3300" dirty="0" smtClean="0"/>
            </a:br>
            <a:r>
              <a:rPr lang="en-US" sz="3300" dirty="0" smtClean="0"/>
              <a:t>for </a:t>
            </a:r>
            <a:r>
              <a:rPr lang="en-US" sz="3300" dirty="0" smtClean="0"/>
              <a:t>p</a:t>
            </a:r>
            <a:r>
              <a:rPr lang="en-US" sz="3300" dirty="0" smtClean="0"/>
              <a:t>ilots grants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495800"/>
          </a:xfrm>
        </p:spPr>
        <p:txBody>
          <a:bodyPr/>
          <a:lstStyle/>
          <a:p>
            <a:pPr lvl="1">
              <a:buNone/>
            </a:pPr>
            <a:r>
              <a:rPr lang="en-US" dirty="0" smtClean="0"/>
              <a:t>Applicants </a:t>
            </a:r>
            <a:r>
              <a:rPr lang="en-US" dirty="0" smtClean="0"/>
              <a:t>are asked to address:</a:t>
            </a:r>
          </a:p>
          <a:p>
            <a:pPr lvl="1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Who is the constituency or group that will benefit from research? 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Please describe how a representative of that community/constituency is involved in the research.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smtClean="0"/>
              <a:t>Community engagement criteria for </a:t>
            </a:r>
            <a:br>
              <a:rPr lang="en-US" sz="3300" dirty="0" smtClean="0"/>
            </a:br>
            <a:r>
              <a:rPr lang="en-US" sz="3300" dirty="0" smtClean="0"/>
              <a:t>Community Collaboration grants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495800"/>
          </a:xfrm>
        </p:spPr>
        <p:txBody>
          <a:bodyPr/>
          <a:lstStyle/>
          <a:p>
            <a:pPr lvl="1">
              <a:buNone/>
            </a:pPr>
            <a:r>
              <a:rPr lang="en-US" sz="2200" dirty="0" smtClean="0"/>
              <a:t>Applicants </a:t>
            </a:r>
            <a:r>
              <a:rPr lang="en-US" sz="2200" dirty="0" smtClean="0"/>
              <a:t>are asked to address</a:t>
            </a:r>
            <a:r>
              <a:rPr lang="en-US" sz="2200" dirty="0" smtClean="0"/>
              <a:t>:</a:t>
            </a:r>
          </a:p>
          <a:p>
            <a:pPr lvl="1">
              <a:buNone/>
            </a:pPr>
            <a:endParaRPr lang="en-US" sz="900" dirty="0" smtClean="0"/>
          </a:p>
          <a:p>
            <a:pPr lvl="2"/>
            <a:r>
              <a:rPr lang="en-US" dirty="0" smtClean="0"/>
              <a:t>Who is the constituency or group who will benefit from the research?</a:t>
            </a:r>
          </a:p>
          <a:p>
            <a:pPr lvl="2"/>
            <a:r>
              <a:rPr lang="en-US" dirty="0" smtClean="0"/>
              <a:t>When did collaboration begin and outline collaboration activities to date.</a:t>
            </a:r>
          </a:p>
          <a:p>
            <a:pPr lvl="2"/>
            <a:r>
              <a:rPr lang="en-US" dirty="0" smtClean="0"/>
              <a:t>How is this community/constituency, or a representative thereof, involved in the research; what is their role? </a:t>
            </a:r>
          </a:p>
          <a:p>
            <a:pPr lvl="2"/>
            <a:r>
              <a:rPr lang="en-US" dirty="0" smtClean="0"/>
              <a:t>Plans for sharing results of research with the “end-users” of research.</a:t>
            </a:r>
          </a:p>
          <a:p>
            <a:pPr lvl="2"/>
            <a:r>
              <a:rPr lang="en-US" dirty="0" smtClean="0"/>
              <a:t>Plans for sustained partnership including information about sustained funding to support this partnership.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Overview of the evolution to Type 2 Translational Research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Overview of the Institute of Clinical &amp; Translational Research (ICTR) and the Community-Academic Partnerships Core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T2TR Grant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Technical Review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Scientific Review by three experienced researchers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ICTR-CAP Study Section Scoring</a:t>
            </a:r>
          </a:p>
          <a:p>
            <a:pPr marL="914400" lvl="1" indent="-400050">
              <a:lnSpc>
                <a:spcPct val="150000"/>
              </a:lnSpc>
            </a:pPr>
            <a:r>
              <a:rPr lang="en-US" sz="2000" dirty="0" smtClean="0"/>
              <a:t>Proposals sent forward to ECRC if scored up to or better than </a:t>
            </a:r>
            <a:r>
              <a:rPr lang="en-US" sz="2000" dirty="0" smtClean="0"/>
              <a:t>“minor </a:t>
            </a:r>
            <a:r>
              <a:rPr lang="en-US" sz="2000" dirty="0" smtClean="0"/>
              <a:t>scientific weaknesses”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External Community Review Committee makes final funding</a:t>
            </a:r>
            <a:r>
              <a:rPr lang="en-US" sz="2400" b="1" dirty="0" smtClean="0"/>
              <a:t> recommendations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2000" dirty="0" smtClean="0"/>
              <a:t>Discussion of process at the end of the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from previous ECRC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abstracts, ECRC packet now includes </a:t>
            </a:r>
          </a:p>
          <a:p>
            <a:pPr lvl="1"/>
            <a:r>
              <a:rPr lang="en-US" dirty="0" smtClean="0"/>
              <a:t>Section of the proposal that directly addressed the question “How will you engage the end users of your research?”</a:t>
            </a:r>
          </a:p>
          <a:p>
            <a:pPr lvl="1"/>
            <a:r>
              <a:rPr lang="en-US" dirty="0" smtClean="0"/>
              <a:t>Letters of support from community collaborators</a:t>
            </a:r>
          </a:p>
          <a:p>
            <a:r>
              <a:rPr lang="en-US" dirty="0" smtClean="0"/>
              <a:t>New scoring paradigm based on NIH</a:t>
            </a:r>
          </a:p>
          <a:p>
            <a:r>
              <a:rPr lang="en-US" dirty="0" smtClean="0"/>
              <a:t>ECRC scoresheet allows all scores to appear on one page for easier decision-making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Scientific Review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Significance</a:t>
            </a:r>
            <a:r>
              <a:rPr lang="en-US" sz="2200" dirty="0" smtClean="0"/>
              <a:t>: Important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Investigators</a:t>
            </a:r>
            <a:r>
              <a:rPr lang="en-US" sz="2200" dirty="0" smtClean="0"/>
              <a:t>: Well suited to conduct project?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Scientific Excellence &amp; Approach</a:t>
            </a:r>
            <a:r>
              <a:rPr lang="en-US" sz="2200" dirty="0" smtClean="0"/>
              <a:t>: High scientific merit?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Innovation</a:t>
            </a:r>
            <a:r>
              <a:rPr lang="en-US" sz="2200" dirty="0" smtClean="0"/>
              <a:t>: New avenues of investigation?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C00000"/>
                </a:solidFill>
              </a:rPr>
              <a:t>Engagement of “end users” </a:t>
            </a:r>
            <a:r>
              <a:rPr lang="en-US" sz="2200" dirty="0" smtClean="0"/>
              <a:t>of research: Consider criteria for each grant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C00000"/>
                </a:solidFill>
              </a:rPr>
              <a:t>Attention to special criteria: </a:t>
            </a:r>
            <a:r>
              <a:rPr lang="en-US" sz="2200" dirty="0" smtClean="0"/>
              <a:t>collaborations, NIH targeted projects, novel methodologies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solidFill>
                  <a:srgbClr val="C00000"/>
                </a:solidFill>
              </a:rPr>
              <a:t>Justification of type 2 translational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Likelihood of leading to new peer-reviewed funding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b="1" dirty="0" smtClean="0"/>
              <a:t>Budget</a:t>
            </a:r>
            <a:r>
              <a:rPr lang="en-US" sz="2200" dirty="0" smtClean="0"/>
              <a:t>: Feasible?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Scoring for Scientific Merit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686800" cy="388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6305"/>
                <a:gridCol w="1335405"/>
                <a:gridCol w="6435090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Scores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Descriptor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Scientific Anchor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1 *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Exceptional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Exceptionally strong potential for impact</a:t>
                      </a:r>
                      <a:r>
                        <a:rPr lang="en-US" sz="1600" dirty="0" smtClean="0"/>
                        <a:t>; essentially no weaknesses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2 *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Outstanding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Extremely strong potential for impact with negligible weaknesses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3 *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Excellent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Very strong potential for impact with only some minor weaknesses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4 *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Good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Strong potential for impact with numerous minor weaknesses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Strong potential for impact but with at least one moderate weakness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Satisfactory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Some potential for impact but hampered by moderate weaknesses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Some potential for impact but hampered with at least one major weakness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Limited potential for impact and a few major weaknesses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Limited potential for impact and numerous major weaknesses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5791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itchFamily="34" charset="0"/>
              </a:rPr>
              <a:t>* Proposals with highest scientific merit forwarded to ECRC</a:t>
            </a:r>
            <a:endParaRPr lang="en-US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Scoring Guide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686801" cy="3672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182"/>
                <a:gridCol w="1448901"/>
                <a:gridCol w="6243718"/>
              </a:tblGrid>
              <a:tr h="2184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Scores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Descriptor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Impact Anchors</a:t>
                      </a:r>
                      <a:endParaRPr lang="en-US" sz="1600" b="1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Exceptional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Exceptionally strong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Outstanding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Extremely strong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Excellent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Very strong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Good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Strong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Strong potential for impact in a moderately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Satisfactory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Some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Some potential for impact in a moderately</a:t>
                      </a:r>
                      <a:r>
                        <a:rPr lang="en-US" sz="1600" kern="1200" baseline="0" dirty="0" smtClean="0"/>
                        <a:t> </a:t>
                      </a:r>
                      <a:r>
                        <a:rPr lang="en-US" sz="1600" kern="1200" dirty="0" smtClean="0"/>
                        <a:t>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Limited potential for impact in a highly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Limited potential for impact in a moderately significant area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54864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Please use entire scoring range.</a:t>
            </a:r>
            <a:endParaRPr lang="en-US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495800"/>
          </a:xfrm>
        </p:spPr>
        <p:txBody>
          <a:bodyPr/>
          <a:lstStyle/>
          <a:p>
            <a:pPr lvl="0"/>
            <a:r>
              <a:rPr lang="en-US" sz="2400" b="1" dirty="0" smtClean="0"/>
              <a:t>Significance</a:t>
            </a:r>
            <a:r>
              <a:rPr lang="en-US" sz="2400" dirty="0" smtClean="0"/>
              <a:t>: This research area addresses important problems or critical barriers to progress in advancing/improving clinical practice and/or community health.  The project has long-term potential to contribute to the advancement of health.</a:t>
            </a:r>
          </a:p>
          <a:p>
            <a:pPr lvl="0"/>
            <a:r>
              <a:rPr lang="en-US" sz="2400" b="1" dirty="0" smtClean="0"/>
              <a:t>Priority</a:t>
            </a:r>
            <a:r>
              <a:rPr lang="en-US" sz="2400" dirty="0" smtClean="0"/>
              <a:t>: The research area </a:t>
            </a:r>
            <a:r>
              <a:rPr lang="en-US" sz="2400" dirty="0" smtClean="0">
                <a:solidFill>
                  <a:schemeClr val="tx2"/>
                </a:solidFill>
              </a:rPr>
              <a:t>addressed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by this proposal should be an investment priority for UW-Madison and Marshfield.</a:t>
            </a:r>
          </a:p>
          <a:p>
            <a:pPr lvl="0"/>
            <a:r>
              <a:rPr lang="en-US" sz="2400" b="1" dirty="0" smtClean="0"/>
              <a:t>Community</a:t>
            </a:r>
            <a:r>
              <a:rPr lang="en-US" sz="2400" dirty="0" smtClean="0"/>
              <a:t>: This research project, </a:t>
            </a:r>
            <a:r>
              <a:rPr lang="en-US" sz="2400" i="1" dirty="0" smtClean="0"/>
              <a:t>based on the criteria for the specific grant program</a:t>
            </a:r>
            <a:r>
              <a:rPr lang="en-US" sz="2400" dirty="0" smtClean="0"/>
              <a:t>, effectively incorporates the input of community partners/end users.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Do not score – write COI in the score box</a:t>
            </a:r>
          </a:p>
          <a:p>
            <a:pPr eaLnBrk="1" hangingPunct="1">
              <a:buNone/>
              <a:defRPr/>
            </a:pPr>
            <a:endParaRPr lang="en-US" sz="1200" dirty="0" smtClean="0"/>
          </a:p>
          <a:p>
            <a:pPr lvl="1" eaLnBrk="1" hangingPunct="1">
              <a:defRPr/>
            </a:pPr>
            <a:r>
              <a:rPr lang="en-US" sz="2600" dirty="0" smtClean="0"/>
              <a:t>Reviewer has responsibility or involvement in the project or has advised or consulted on development</a:t>
            </a:r>
          </a:p>
          <a:p>
            <a:pPr lvl="1" eaLnBrk="1" hangingPunct="1">
              <a:defRPr/>
            </a:pPr>
            <a:endParaRPr lang="en-US" sz="1200" dirty="0" smtClean="0"/>
          </a:p>
          <a:p>
            <a:pPr lvl="1" eaLnBrk="1" hangingPunct="1">
              <a:defRPr/>
            </a:pPr>
            <a:r>
              <a:rPr lang="en-US" sz="2600" dirty="0" smtClean="0"/>
              <a:t>Reviewer or family member has employer or investment relationship with PI or key personnel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Proposal in binder separated by grant program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Maureen </a:t>
            </a:r>
            <a:r>
              <a:rPr lang="en-US" dirty="0" smtClean="0"/>
              <a:t>Smith will introduce each proposal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ECRC member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ECRC scoring (or COI) after discussion of each proposal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Average of final scores will become the final score of the ECRC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Discussion of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Impact &amp; Scientific Merit Scores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772400" cy="990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Your questions?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990600"/>
          </a:xfrm>
        </p:spPr>
        <p:txBody>
          <a:bodyPr/>
          <a:lstStyle/>
          <a:p>
            <a:r>
              <a:rPr lang="en-US" sz="3200" dirty="0" smtClean="0"/>
              <a:t>The NIH View: </a:t>
            </a:r>
            <a:br>
              <a:rPr lang="en-US" sz="3200" dirty="0" smtClean="0"/>
            </a:br>
            <a:r>
              <a:rPr lang="en-US" sz="3200" dirty="0" smtClean="0"/>
              <a:t>The Continuum of Translational Research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2057400" cy="17543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Basic Research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Methods Development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Efficacy Trials</a:t>
            </a:r>
            <a:endParaRPr lang="en-US" sz="1800" dirty="0"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33400" y="22098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33400" y="30480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Picture 23" descr="MCj041266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733800"/>
            <a:ext cx="1838325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00788" name="Object 20"/>
          <p:cNvGraphicFramePr>
            <a:graphicFrameLocks noChangeAspect="1"/>
          </p:cNvGraphicFramePr>
          <p:nvPr/>
        </p:nvGraphicFramePr>
        <p:xfrm>
          <a:off x="5715000" y="3505200"/>
          <a:ext cx="1543050" cy="457200"/>
        </p:xfrm>
        <a:graphic>
          <a:graphicData uri="http://schemas.openxmlformats.org/presentationml/2006/ole">
            <p:oleObj spid="_x0000_s1026" name="Bitmap Image" r:id="rId4" imgW="771429" imgH="228571" progId="">
              <p:embed/>
            </p:oleObj>
          </a:graphicData>
        </a:graphic>
      </p:graphicFrame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6784975" y="2590800"/>
            <a:ext cx="2359025" cy="864394"/>
          </a:xfrm>
          <a:prstGeom prst="sun">
            <a:avLst>
              <a:gd name="adj" fmla="val 25000"/>
            </a:avLst>
          </a:prstGeom>
          <a:solidFill>
            <a:schemeClr val="tx1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Publish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505200" y="2057400"/>
            <a:ext cx="271106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+mj-lt"/>
              </a:rPr>
              <a:t>NIH Type 1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Translational Research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“Bench to bedside”</a:t>
            </a:r>
          </a:p>
        </p:txBody>
      </p:sp>
      <p:sp>
        <p:nvSpPr>
          <p:cNvPr id="18" name="AutoShape 15"/>
          <p:cNvSpPr>
            <a:spLocks/>
          </p:cNvSpPr>
          <p:nvPr/>
        </p:nvSpPr>
        <p:spPr bwMode="auto">
          <a:xfrm>
            <a:off x="2819400" y="1752600"/>
            <a:ext cx="609600" cy="1738312"/>
          </a:xfrm>
          <a:prstGeom prst="rightBrace">
            <a:avLst>
              <a:gd name="adj1" fmla="val 237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400800" y="16764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6400800" y="22860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400800" y="28956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400800" y="3048000"/>
            <a:ext cx="385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Your thoughts about this process have improved it every year.  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What would you like to share to help us continue this trend?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990600"/>
          </a:xfrm>
        </p:spPr>
        <p:txBody>
          <a:bodyPr/>
          <a:lstStyle/>
          <a:p>
            <a:r>
              <a:rPr lang="en-US" sz="3200" dirty="0" smtClean="0"/>
              <a:t>The NIH View: </a:t>
            </a:r>
            <a:br>
              <a:rPr lang="en-US" sz="3200" dirty="0" smtClean="0"/>
            </a:br>
            <a:r>
              <a:rPr lang="en-US" sz="3200" dirty="0" smtClean="0"/>
              <a:t>The Continuum of Translational Research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2057400" cy="17543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Basic Research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Methods Development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Efficacy Trials</a:t>
            </a:r>
            <a:endParaRPr lang="en-US" sz="1800" dirty="0"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33400" y="22098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33400" y="30480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6784975" y="2590800"/>
            <a:ext cx="2359025" cy="864394"/>
          </a:xfrm>
          <a:prstGeom prst="sun">
            <a:avLst>
              <a:gd name="adj" fmla="val 25000"/>
            </a:avLst>
          </a:prstGeom>
          <a:solidFill>
            <a:schemeClr val="tx1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Publish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505200" y="2057400"/>
            <a:ext cx="271106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+mj-lt"/>
              </a:rPr>
              <a:t>NIH Type 1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Translational Research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“Bench to bedside”</a:t>
            </a:r>
          </a:p>
        </p:txBody>
      </p:sp>
      <p:sp>
        <p:nvSpPr>
          <p:cNvPr id="18" name="AutoShape 15"/>
          <p:cNvSpPr>
            <a:spLocks/>
          </p:cNvSpPr>
          <p:nvPr/>
        </p:nvSpPr>
        <p:spPr bwMode="auto">
          <a:xfrm>
            <a:off x="2819400" y="1752600"/>
            <a:ext cx="609600" cy="1738312"/>
          </a:xfrm>
          <a:prstGeom prst="rightBrace">
            <a:avLst>
              <a:gd name="adj1" fmla="val 237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400800" y="16764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6400800" y="22860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400800" y="28956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400800" y="3048000"/>
            <a:ext cx="385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" y="3505200"/>
            <a:ext cx="2057400" cy="203132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Effectiveness Research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Implementation Research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Policy Research</a:t>
            </a:r>
            <a:endParaRPr lang="en-US" sz="1800" dirty="0">
              <a:latin typeface="+mj-lt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533400" y="41910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33400" y="50292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33400" y="3505200"/>
            <a:ext cx="2057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AutoShape 15"/>
          <p:cNvSpPr>
            <a:spLocks/>
          </p:cNvSpPr>
          <p:nvPr/>
        </p:nvSpPr>
        <p:spPr bwMode="auto">
          <a:xfrm>
            <a:off x="2819400" y="3657600"/>
            <a:ext cx="609600" cy="1738312"/>
          </a:xfrm>
          <a:prstGeom prst="rightBrace">
            <a:avLst>
              <a:gd name="adj1" fmla="val 237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491664" y="4038600"/>
            <a:ext cx="289053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+mj-lt"/>
              </a:rPr>
              <a:t>NIH Type </a:t>
            </a:r>
            <a:r>
              <a:rPr lang="en-US" sz="1800" b="1" dirty="0" smtClean="0">
                <a:latin typeface="+mj-lt"/>
              </a:rPr>
              <a:t>2</a:t>
            </a:r>
            <a:r>
              <a:rPr lang="en-US" sz="1800" b="1" dirty="0">
                <a:latin typeface="+mj-lt"/>
              </a:rPr>
              <a:t/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Translational Research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“</a:t>
            </a:r>
            <a:r>
              <a:rPr lang="en-US" sz="1800" b="1" dirty="0" smtClean="0">
                <a:latin typeface="+mj-lt"/>
              </a:rPr>
              <a:t>Bedside to community”</a:t>
            </a:r>
            <a:endParaRPr lang="en-US" sz="1800" b="1" dirty="0">
              <a:latin typeface="+mj-lt"/>
            </a:endParaRPr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6400800" y="49530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6400800" y="42672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6400800" y="3581400"/>
            <a:ext cx="0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Down Arrow 33"/>
          <p:cNvSpPr/>
          <p:nvPr/>
        </p:nvSpPr>
        <p:spPr bwMode="auto">
          <a:xfrm>
            <a:off x="7391400" y="3733800"/>
            <a:ext cx="1143000" cy="18288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know…and what we don’t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what to do</a:t>
            </a:r>
          </a:p>
          <a:p>
            <a:pPr lvl="1"/>
            <a:r>
              <a:rPr lang="en-US" dirty="0" smtClean="0"/>
              <a:t>Rigorous research on specific interventions</a:t>
            </a:r>
          </a:p>
          <a:p>
            <a:pPr lvl="1"/>
            <a:r>
              <a:rPr lang="en-US" dirty="0" smtClean="0"/>
              <a:t>Large body of evidence-based knowledge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don’t know how to make sure that our knowledge isn’t applied or isn’t applied well</a:t>
            </a:r>
          </a:p>
          <a:p>
            <a:pPr lvl="1"/>
            <a:r>
              <a:rPr lang="en-US" dirty="0" smtClean="0"/>
              <a:t>Reasons for gap are poorly understood</a:t>
            </a:r>
          </a:p>
          <a:p>
            <a:pPr lvl="1"/>
            <a:r>
              <a:rPr lang="en-US" dirty="0" smtClean="0"/>
              <a:t>Lack widespread implementation of effective treatments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 Type 2 Translational Research question will…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572000"/>
          </a:xfrm>
        </p:spPr>
        <p:txBody>
          <a:bodyPr/>
          <a:lstStyle/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Examine the gap between knowledge and practice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Are known efficacious interventions used in community settings? Why or why not?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Are they applicable in community settings? Why or why not?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Develop, evaluate, disseminate behavioral interventions to improve practice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Change in individual behavior?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Change in organizational behavior?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Systems redesign?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Examine impact of policies or policy changes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past funded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ea typeface="ＭＳ Ｐゴシック"/>
              </a:rPr>
              <a:t>Diabetes assessment and program implementation with schools &amp; community organizations</a:t>
            </a:r>
          </a:p>
          <a:p>
            <a:pPr eaLnBrk="1" hangingPunct="1"/>
            <a:r>
              <a:rPr lang="en-US" sz="2000" dirty="0" smtClean="0">
                <a:ea typeface="ＭＳ Ｐゴシック"/>
              </a:rPr>
              <a:t>Systems assessment of ICU and cardiac care</a:t>
            </a:r>
          </a:p>
          <a:p>
            <a:pPr eaLnBrk="1" hangingPunct="1"/>
            <a:r>
              <a:rPr lang="en-US" sz="2000" dirty="0" smtClean="0">
                <a:ea typeface="ＭＳ Ｐゴシック"/>
              </a:rPr>
              <a:t>Obesity prevention program feasibility studies</a:t>
            </a:r>
          </a:p>
          <a:p>
            <a:pPr eaLnBrk="1" hangingPunct="1"/>
            <a:r>
              <a:rPr lang="en-US" sz="2000" dirty="0" smtClean="0">
                <a:ea typeface="ＭＳ Ｐゴシック"/>
              </a:rPr>
              <a:t>Participatory photo mapping as community-engaged assessment tool to impact policy</a:t>
            </a:r>
          </a:p>
          <a:p>
            <a:pPr eaLnBrk="1" hangingPunct="1"/>
            <a:r>
              <a:rPr lang="en-US" sz="2000" dirty="0" smtClean="0">
                <a:ea typeface="ＭＳ Ｐゴシック"/>
              </a:rPr>
              <a:t>Tobacco use, drug addiction and medication adherence with community-based organizations</a:t>
            </a:r>
          </a:p>
          <a:p>
            <a:pPr eaLnBrk="1" hangingPunct="1"/>
            <a:r>
              <a:rPr lang="en-US" sz="2000" dirty="0" smtClean="0">
                <a:ea typeface="ＭＳ Ｐゴシック"/>
              </a:rPr>
              <a:t>Patient-centered and family-centered care assessments</a:t>
            </a:r>
          </a:p>
          <a:p>
            <a:r>
              <a:rPr lang="en-US" sz="2000" dirty="0" smtClean="0">
                <a:ea typeface="ＭＳ Ｐゴシック"/>
              </a:rPr>
              <a:t>Asthma medication adherence with pharmacists in rural settings</a:t>
            </a:r>
          </a:p>
          <a:p>
            <a:r>
              <a:rPr lang="en-US" sz="2000" dirty="0" smtClean="0">
                <a:ea typeface="ＭＳ Ｐゴシック"/>
              </a:rPr>
              <a:t>Screening and primary care for chronic diseases (chronic kidney disease, depression, colon cancer)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ea typeface="ＭＳ Ｐゴシック"/>
              </a:rPr>
              <a:t>Background: UW Institute for Clinical &amp;Translational Research (UW ICTR)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Institute for Clinical &amp; Translational Research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5 year funding from NIH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Matching funds from UW and Wisconsin Partnership program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The goal of the UW ICTR </a:t>
            </a:r>
            <a:r>
              <a:rPr lang="en-US" dirty="0" smtClean="0"/>
              <a:t>is to create an environment to </a:t>
            </a:r>
            <a:r>
              <a:rPr lang="en-US" b="1" dirty="0" smtClean="0">
                <a:solidFill>
                  <a:srgbClr val="C00000"/>
                </a:solidFill>
              </a:rPr>
              <a:t>transform health-related research at the University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a continuum extending from investigation through discovery to translation into practice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linking research to real and measurable improvement in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ICTR Cores </a:t>
            </a:r>
            <a:endParaRPr lang="en-US" dirty="0"/>
          </a:p>
        </p:txBody>
      </p:sp>
      <p:pic>
        <p:nvPicPr>
          <p:cNvPr id="3074" name="Picture 2" descr="https://ictr.wisc.edu/files/images/cche_circ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13341"/>
            <a:ext cx="5562600" cy="5344659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 bwMode="auto">
          <a:xfrm>
            <a:off x="4648200" y="4267200"/>
            <a:ext cx="1219200" cy="12954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TR_slide_Master (January 2009)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ICTR_slide_Master (January 2009)</Template>
  <TotalTime>1110</TotalTime>
  <Words>1647</Words>
  <Application>Microsoft Macintosh PowerPoint</Application>
  <PresentationFormat>On-screen Show (4:3)</PresentationFormat>
  <Paragraphs>252</Paragraphs>
  <Slides>30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ICTR_slide_Master (January 2009)</vt:lpstr>
      <vt:lpstr>Bitmap Image</vt:lpstr>
      <vt:lpstr> </vt:lpstr>
      <vt:lpstr>Goals for this morning</vt:lpstr>
      <vt:lpstr>The NIH View:  The Continuum of Translational Research</vt:lpstr>
      <vt:lpstr>The NIH View:  The Continuum of Translational Research</vt:lpstr>
      <vt:lpstr>What we know…and what we don’t</vt:lpstr>
      <vt:lpstr>A Type 2 Translational Research question will…</vt:lpstr>
      <vt:lpstr>Examples of past funded projects</vt:lpstr>
      <vt:lpstr>Background: UW Institute for Clinical &amp;Translational Research (UW ICTR)</vt:lpstr>
      <vt:lpstr>The ICTR Cores </vt:lpstr>
      <vt:lpstr>UW ICTR Partnerships</vt:lpstr>
      <vt:lpstr>ICTR-Community Academic Partnerships Program (ICTR-CAP)</vt:lpstr>
      <vt:lpstr> </vt:lpstr>
      <vt:lpstr>Goals for Today</vt:lpstr>
      <vt:lpstr>T2TR Program Goals</vt:lpstr>
      <vt:lpstr>A Type 2 Translational Research question will…</vt:lpstr>
      <vt:lpstr>NIH definition of community  (as defined by NIH for PA-08-077, Community Participation in Research R01) </vt:lpstr>
      <vt:lpstr>NIH definition of  community organizations</vt:lpstr>
      <vt:lpstr>Community engagement criteria  for pilots grants</vt:lpstr>
      <vt:lpstr>Community engagement criteria for  Community Collaboration grants</vt:lpstr>
      <vt:lpstr>The T2TR Grant Review Process</vt:lpstr>
      <vt:lpstr>Changes from previous ECRC</vt:lpstr>
      <vt:lpstr>Components of Scientific Review</vt:lpstr>
      <vt:lpstr>NIH Scoring for Scientific Merit</vt:lpstr>
      <vt:lpstr>Impact Scoring Guide</vt:lpstr>
      <vt:lpstr>How to think about priorities</vt:lpstr>
      <vt:lpstr>Conflict of Interest</vt:lpstr>
      <vt:lpstr>TODAY</vt:lpstr>
      <vt:lpstr>Discussion of  Impact &amp; Scientific Merit Scores</vt:lpstr>
      <vt:lpstr>Your questions?</vt:lpstr>
      <vt:lpstr>Your feedback</vt:lpstr>
    </vt:vector>
  </TitlesOfParts>
  <Company>HSLC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gutierrez</dc:creator>
  <cp:lastModifiedBy>Andrea Dearlove</cp:lastModifiedBy>
  <cp:revision>79</cp:revision>
  <dcterms:created xsi:type="dcterms:W3CDTF">2013-01-25T14:51:19Z</dcterms:created>
  <dcterms:modified xsi:type="dcterms:W3CDTF">2013-01-25T14:55:59Z</dcterms:modified>
</cp:coreProperties>
</file>